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Black"/>
      <p:bold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bb1c8986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1bb1c8986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202b488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f202b488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eec80d3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2eeec80d35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eec80d3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eeec80d35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c160b9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21c160b99f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eec80d3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2eeec80d35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202b488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f202b488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202b48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f202b48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parator" showMasterSp="0">
  <p:cSld name="1_Separato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homem, mesa&#10;&#10;Descrição gerada automaticamente"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666206" y="842554"/>
            <a:ext cx="5829299" cy="1105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b="0"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66206" y="2027289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5107829" y="4771016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b="0" i="1" sz="9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 showMasterSp="0">
  <p:cSld name="Separato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4656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583223" y="601607"/>
            <a:ext cx="4339904" cy="110583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alibri"/>
              <a:buNone/>
              <a:defRPr b="0" sz="4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83224" y="1710799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1" sz="2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583224" y="2598808"/>
            <a:ext cx="4036171" cy="786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0" sz="2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Uma imagem contendo desenho&#10;&#10;Descrição gerada automaticamente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006" y="3558555"/>
            <a:ext cx="1019071" cy="77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_Info" showMasterSp="0">
  <p:cSld name="Contact_Inf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1" type="ftr"/>
          </p:nvPr>
        </p:nvSpPr>
        <p:spPr>
          <a:xfrm>
            <a:off x="2357896" y="4767263"/>
            <a:ext cx="4249379" cy="284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611653" y="3443334"/>
            <a:ext cx="3086100" cy="104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lnSpc>
                <a:spcPct val="136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 Solutions Inc.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1001 Durham Ave, Suite 204, S. Plainfield, NJ 07080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🕿: +1 908 462 1500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🖂: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info@essit.com | 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: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www.essit.com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3657388" y="2483908"/>
            <a:ext cx="1775967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5629806" y="3447024"/>
            <a:ext cx="3086100" cy="1023317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lnSpc>
                <a:spcPct val="136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 Solutions Brasil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Alameda Rio Negro, 503 – 7o andar, Barueri - 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🕿: +55 11 2970-1009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🖂: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essbrasil@essit.com | 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: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www.essit.com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ntendo laranja, segurando, frente, homem&#10;&#10;Descrição gerada automaticamente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975" y="-1"/>
            <a:ext cx="8906294" cy="13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243995" y="1324910"/>
            <a:ext cx="8900005" cy="3676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949" y="1390984"/>
            <a:ext cx="1233003" cy="93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224" y="2971509"/>
            <a:ext cx="3171825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65" y="3017505"/>
            <a:ext cx="3171825" cy="35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9.jpg"/><Relationship Id="rId6" Type="http://schemas.openxmlformats.org/officeDocument/2006/relationships/image" Target="../media/image26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hyperlink" Target="https://www.linkedin.com/in/gustavohenriquelopesmartins" TargetMode="External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C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, Padrão do plano de fundo&#10;&#10;Descrição gerada automaticamente" id="105" name="Google Shape;105;p16"/>
          <p:cNvPicPr preferRelativeResize="0"/>
          <p:nvPr/>
        </p:nvPicPr>
        <p:blipFill rotWithShape="1">
          <a:blip r:embed="rId3">
            <a:alphaModFix/>
          </a:blip>
          <a:srcRect b="6704" l="0" r="-1" t="14182"/>
          <a:stretch/>
        </p:blipFill>
        <p:spPr>
          <a:xfrm>
            <a:off x="3302876" y="8"/>
            <a:ext cx="5841125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4294967295" type="ctrTitle"/>
          </p:nvPr>
        </p:nvSpPr>
        <p:spPr>
          <a:xfrm>
            <a:off x="95875" y="817200"/>
            <a:ext cx="31095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 Black"/>
              <a:buNone/>
            </a:pPr>
            <a:r>
              <a:rPr b="0" i="0" lang="en" sz="29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Treinamento hands-on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 Black"/>
              <a:buNone/>
            </a:pPr>
            <a:r>
              <a:rPr lang="en" sz="2900">
                <a:latin typeface="Roboto Black"/>
                <a:ea typeface="Roboto Black"/>
                <a:cs typeface="Roboto Black"/>
                <a:sym typeface="Roboto Black"/>
              </a:rPr>
              <a:t>Snowflake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descr="Logotipo&#10;&#10;Descrição gerada automaticamente"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1125" y="121457"/>
            <a:ext cx="1395295" cy="106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04925" y="3734100"/>
            <a:ext cx="289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Instrutor: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Gustavo Lopes Martins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A definir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/202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527250" y="122400"/>
            <a:ext cx="68871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 que faz um engenheiro de dados Snowflake?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t/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5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08" name="Google Shape;208;p25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09" name="Google Shape;209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10" name="Google Shape;210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1" name="Google Shape;211;p25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75" y="450049"/>
            <a:ext cx="8145200" cy="44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Timeline e Surgimento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25" name="Google Shape;225;p27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26" name="Google Shape;226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27" name="Google Shape;227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8" name="Google Shape;228;p27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9" name="Google Shape;229;p27"/>
          <p:cNvCxnSpPr/>
          <p:nvPr/>
        </p:nvCxnSpPr>
        <p:spPr>
          <a:xfrm>
            <a:off x="0" y="2528775"/>
            <a:ext cx="9140700" cy="2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78685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 txBox="1"/>
          <p:nvPr/>
        </p:nvSpPr>
        <p:spPr>
          <a:xfrm>
            <a:off x="385700" y="2025325"/>
            <a:ext cx="11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2012: Fundação</a:t>
            </a:r>
            <a:endParaRPr sz="1000"/>
          </a:p>
        </p:txBody>
      </p:sp>
      <p:sp>
        <p:nvSpPr>
          <p:cNvPr id="232" name="Google Shape;232;p27"/>
          <p:cNvSpPr txBox="1"/>
          <p:nvPr/>
        </p:nvSpPr>
        <p:spPr>
          <a:xfrm>
            <a:off x="50150" y="2758225"/>
            <a:ext cx="1774200" cy="170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O Snowflake foi fundado em 2012 por três veteranos da indústria de dados: Benoit Dageville, Thierry Cruanes, e Marcin Żukowski.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A ideia surgiu da necessidade de criar um Data Warehouse nativo na nuvem que pudesse lidar com os desafios modernos de dados.</a:t>
            </a:r>
            <a:endParaRPr sz="900"/>
          </a:p>
        </p:txBody>
      </p:sp>
      <p:cxnSp>
        <p:nvCxnSpPr>
          <p:cNvPr id="233" name="Google Shape;233;p27"/>
          <p:cNvCxnSpPr/>
          <p:nvPr/>
        </p:nvCxnSpPr>
        <p:spPr>
          <a:xfrm>
            <a:off x="246510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 txBox="1"/>
          <p:nvPr/>
        </p:nvSpPr>
        <p:spPr>
          <a:xfrm>
            <a:off x="5691150" y="2853025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2018: Expansão e Popularidade</a:t>
            </a:r>
            <a:endParaRPr sz="1000"/>
          </a:p>
        </p:txBody>
      </p:sp>
      <p:sp>
        <p:nvSpPr>
          <p:cNvPr id="235" name="Google Shape;235;p27"/>
          <p:cNvSpPr txBox="1"/>
          <p:nvPr/>
        </p:nvSpPr>
        <p:spPr>
          <a:xfrm>
            <a:off x="1685025" y="618338"/>
            <a:ext cx="1774200" cy="170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2014, o Snowflake saiu do modo stealth e começou a disponibilizar a plataforma para um público mais amplo.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O lançamento foi focado em demonstrar a capacidade do Snowflake de separar armazenamento e computação, um conceito inovador na época.</a:t>
            </a:r>
            <a:endParaRPr sz="900"/>
          </a:p>
        </p:txBody>
      </p:sp>
      <p:cxnSp>
        <p:nvCxnSpPr>
          <p:cNvPr id="236" name="Google Shape;236;p27"/>
          <p:cNvCxnSpPr/>
          <p:nvPr/>
        </p:nvCxnSpPr>
        <p:spPr>
          <a:xfrm>
            <a:off x="4521075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7"/>
          <p:cNvSpPr txBox="1"/>
          <p:nvPr/>
        </p:nvSpPr>
        <p:spPr>
          <a:xfrm>
            <a:off x="3775250" y="2025325"/>
            <a:ext cx="16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2015: Primeiros Clientes</a:t>
            </a:r>
            <a:endParaRPr sz="1000"/>
          </a:p>
        </p:txBody>
      </p:sp>
      <p:sp>
        <p:nvSpPr>
          <p:cNvPr id="238" name="Google Shape;238;p27"/>
          <p:cNvSpPr txBox="1"/>
          <p:nvPr/>
        </p:nvSpPr>
        <p:spPr>
          <a:xfrm>
            <a:off x="3632138" y="2715113"/>
            <a:ext cx="1774200" cy="8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Snowflake conquistou seus primeiros clientes, começando a ganhar reconhecimento no mercado de Data Warehousing.</a:t>
            </a:r>
            <a:endParaRPr sz="900"/>
          </a:p>
        </p:txBody>
      </p:sp>
      <p:cxnSp>
        <p:nvCxnSpPr>
          <p:cNvPr id="239" name="Google Shape;239;p27"/>
          <p:cNvCxnSpPr/>
          <p:nvPr/>
        </p:nvCxnSpPr>
        <p:spPr>
          <a:xfrm>
            <a:off x="6313950" y="237127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7"/>
          <p:cNvSpPr txBox="1"/>
          <p:nvPr/>
        </p:nvSpPr>
        <p:spPr>
          <a:xfrm>
            <a:off x="2101725" y="2853025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2014: Saída do Stealth Mode</a:t>
            </a:r>
            <a:endParaRPr sz="1000"/>
          </a:p>
        </p:txBody>
      </p:sp>
      <p:sp>
        <p:nvSpPr>
          <p:cNvPr id="241" name="Google Shape;241;p27"/>
          <p:cNvSpPr txBox="1"/>
          <p:nvPr/>
        </p:nvSpPr>
        <p:spPr>
          <a:xfrm>
            <a:off x="5426850" y="618350"/>
            <a:ext cx="17742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2018, o Snowflake continuou a expandir suas funcionalidades e começou a ganhar popularidade entre empresas de diversos setores.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A empresa também lançou novos recursos e integrou-se com várias ferramentas de BI e ETL.</a:t>
            </a:r>
            <a:endParaRPr sz="900"/>
          </a:p>
        </p:txBody>
      </p:sp>
      <p:cxnSp>
        <p:nvCxnSpPr>
          <p:cNvPr id="242" name="Google Shape;242;p27"/>
          <p:cNvCxnSpPr/>
          <p:nvPr/>
        </p:nvCxnSpPr>
        <p:spPr>
          <a:xfrm>
            <a:off x="821230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7"/>
          <p:cNvSpPr txBox="1"/>
          <p:nvPr/>
        </p:nvSpPr>
        <p:spPr>
          <a:xfrm>
            <a:off x="7445000" y="2025325"/>
            <a:ext cx="16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2020: IPO</a:t>
            </a:r>
            <a:endParaRPr sz="1000"/>
          </a:p>
        </p:txBody>
      </p:sp>
      <p:sp>
        <p:nvSpPr>
          <p:cNvPr id="244" name="Google Shape;244;p27"/>
          <p:cNvSpPr txBox="1"/>
          <p:nvPr/>
        </p:nvSpPr>
        <p:spPr>
          <a:xfrm>
            <a:off x="7374488" y="2810213"/>
            <a:ext cx="17742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setembro de 2020, Snowflake tornou-se uma empresa pública com uma das maiores ofertas públicas iniciais (IPO) do setor de tecnologia, sendo uma das poucas empresas que receberam investimento de Warren </a:t>
            </a:r>
            <a:r>
              <a:rPr lang="en" sz="900"/>
              <a:t>Buffett</a:t>
            </a:r>
            <a:r>
              <a:rPr lang="en" sz="900"/>
              <a:t> em IPO.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8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51" name="Google Shape;251;p28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52" name="Google Shape;252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53" name="Google Shape;253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4" name="Google Shape;254;p28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8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9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63" name="Google Shape;263;p29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64" name="Google Shape;264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65" name="Google Shape;265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6" name="Google Shape;266;p29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29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68" name="Google Shape;268;p29"/>
          <p:cNvGrpSpPr/>
          <p:nvPr/>
        </p:nvGrpSpPr>
        <p:grpSpPr>
          <a:xfrm>
            <a:off x="41518" y="190050"/>
            <a:ext cx="9029564" cy="4763402"/>
            <a:chOff x="702563" y="833627"/>
            <a:chExt cx="10087771" cy="5366004"/>
          </a:xfrm>
        </p:grpSpPr>
        <p:pic>
          <p:nvPicPr>
            <p:cNvPr id="269" name="Google Shape;269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2899" y="1816921"/>
              <a:ext cx="6637435" cy="400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2563" y="833627"/>
              <a:ext cx="5283709" cy="5366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29"/>
            <p:cNvSpPr/>
            <p:nvPr/>
          </p:nvSpPr>
          <p:spPr>
            <a:xfrm>
              <a:off x="5734811" y="1918716"/>
              <a:ext cx="4724400" cy="550544"/>
            </a:xfrm>
            <a:custGeom>
              <a:rect b="b" l="l" r="r" t="t"/>
              <a:pathLst>
                <a:path extrusionOk="0" h="550544" w="4724400">
                  <a:moveTo>
                    <a:pt x="4724399" y="0"/>
                  </a:moveTo>
                  <a:lnTo>
                    <a:pt x="0" y="0"/>
                  </a:lnTo>
                  <a:lnTo>
                    <a:pt x="0" y="550163"/>
                  </a:lnTo>
                  <a:lnTo>
                    <a:pt x="4724399" y="550163"/>
                  </a:lnTo>
                  <a:lnTo>
                    <a:pt x="4724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2" name="Google Shape;272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10655" y="1467611"/>
              <a:ext cx="4116324" cy="6797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84" name="Google Shape;284;p31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85" name="Google Shape;285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86" name="Google Shape;286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7" name="Google Shape;287;p31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31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</a:t>
            </a: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Fonte de Dados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562624" cy="407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2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96" name="Google Shape;296;p32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97" name="Google Shape;297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98" name="Google Shape;298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9" name="Google Shape;299;p32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32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ETL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01" name="Google Shape;301;p32"/>
          <p:cNvGrpSpPr/>
          <p:nvPr/>
        </p:nvGrpSpPr>
        <p:grpSpPr>
          <a:xfrm>
            <a:off x="193543" y="269753"/>
            <a:ext cx="8842264" cy="4517894"/>
            <a:chOff x="193547" y="269747"/>
            <a:chExt cx="11903963" cy="5873497"/>
          </a:xfrm>
        </p:grpSpPr>
        <p:pic>
          <p:nvPicPr>
            <p:cNvPr id="302" name="Google Shape;30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914" y="566927"/>
              <a:ext cx="10025171" cy="5576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59495" y="2401824"/>
              <a:ext cx="3938015" cy="2371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547" y="269747"/>
              <a:ext cx="393192" cy="330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33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11" name="Google Shape;311;p33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12" name="Google Shape;312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13" name="Google Shape;313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4" name="Google Shape;314;p33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00" y="384950"/>
            <a:ext cx="8147900" cy="45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ETL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4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23" name="Google Shape;323;p34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24" name="Google Shape;324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25" name="Google Shape;325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6" name="Google Shape;326;p34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34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Snowpack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00" y="587125"/>
            <a:ext cx="7236898" cy="407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3028293" y="293905"/>
            <a:ext cx="6161539" cy="481346"/>
            <a:chOff x="3982065" y="391873"/>
            <a:chExt cx="8215385" cy="641795"/>
          </a:xfrm>
        </p:grpSpPr>
        <p:pic>
          <p:nvPicPr>
            <p:cNvPr descr="Uma imagem contendo laranja, segurando, frente, homem&#10;&#10;Descrição gerada automaticamente" id="114" name="Google Shape;11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9607" y="391873"/>
              <a:ext cx="8047843" cy="57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7"/>
            <p:cNvSpPr/>
            <p:nvPr/>
          </p:nvSpPr>
          <p:spPr>
            <a:xfrm>
              <a:off x="3982065" y="880368"/>
              <a:ext cx="14847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7"/>
          <p:cNvSpPr/>
          <p:nvPr/>
        </p:nvSpPr>
        <p:spPr>
          <a:xfrm>
            <a:off x="1253361" y="1"/>
            <a:ext cx="7890600" cy="5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463714" y="1"/>
            <a:ext cx="1569900" cy="524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87" y="26317"/>
            <a:ext cx="832680" cy="63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aranja, segurando, frente, homem&#10;&#10;Descrição gerada automaticamente"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73730"/>
            <a:ext cx="9144000" cy="11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7713398" y="88500"/>
            <a:ext cx="1091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mim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64825" y="2686025"/>
            <a:ext cx="259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Rodrigo Luiz Soares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de Dados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RPA |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 do Thomás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&amp; Insight - ESS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672600" y="916800"/>
            <a:ext cx="628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Graduando em Gestão da Tecnologia da Informação pela Universidade Fumec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Atuando como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de dados na área de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&amp; Insight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ESS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Estou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desde 2018 atuando em consultoria de dados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com foco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soluções de Big Data e computação em nuvem, p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rincipalmente AWS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Conhecimento em Python, Scala,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Spark, AWS e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TerraForm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LinkedIn: </a:t>
            </a:r>
            <a:r>
              <a:rPr b="1" lang="en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https://www.linkedin.com/in/gustavohenriquelopesmartins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87" y="855400"/>
            <a:ext cx="1887225" cy="18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7500"/>
              <a:t>Hands-on</a:t>
            </a:r>
            <a:endParaRPr sz="7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Tour rápido na Snowsight (Interface Web)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41" name="Google Shape;341;p36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42" name="Google Shape;342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43" name="Google Shape;343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4" name="Google Shape;344;p36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839204" cy="400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7500"/>
              <a:t>Hands-on</a:t>
            </a:r>
            <a:endParaRPr sz="7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idx="11" type="ftr"/>
          </p:nvPr>
        </p:nvSpPr>
        <p:spPr>
          <a:xfrm>
            <a:off x="2357896" y="4767263"/>
            <a:ext cx="4249379" cy="284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© 2020 Enterprise Software Solutions, Inc. – All rights reserved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2482650" y="757975"/>
            <a:ext cx="417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i="0" lang="en" sz="3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treinamento</a:t>
            </a:r>
            <a:endParaRPr b="1" i="0" sz="3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716650" y="2002350"/>
            <a:ext cx="37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ands-on </a:t>
            </a: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Snoflake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3028293" y="293905"/>
            <a:ext cx="6161539" cy="481346"/>
            <a:chOff x="3982065" y="391873"/>
            <a:chExt cx="8215385" cy="641795"/>
          </a:xfrm>
        </p:grpSpPr>
        <p:pic>
          <p:nvPicPr>
            <p:cNvPr descr="Uma imagem contendo laranja, segurando, frente, homem&#10;&#10;Descrição gerada automaticamente" id="135" name="Google Shape;13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9607" y="391873"/>
              <a:ext cx="8047843" cy="57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9"/>
            <p:cNvSpPr/>
            <p:nvPr/>
          </p:nvSpPr>
          <p:spPr>
            <a:xfrm>
              <a:off x="3982065" y="880368"/>
              <a:ext cx="14847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9"/>
          <p:cNvSpPr/>
          <p:nvPr/>
        </p:nvSpPr>
        <p:spPr>
          <a:xfrm>
            <a:off x="1253361" y="1"/>
            <a:ext cx="7890600" cy="5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63714" y="1"/>
            <a:ext cx="1569900" cy="524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87" y="26317"/>
            <a:ext cx="832680" cy="63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aranja, segurando, frente, homem&#10;&#10;Descrição gerada automaticamente"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73730"/>
            <a:ext cx="9144000" cy="11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152400" y="1655725"/>
            <a:ext cx="45372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Introdução ao Snowflake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Apresentação Inicial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Contextualização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 Engenharia de Dados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Visão Geral do Snowflake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75707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Configuração do Ambiente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Criar uma conta trial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Tour pelo Console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Carregamento de Dados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Fonte de Dados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Hands-on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SQL Basics no Snowflake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Gerenciamento de Data Warehouse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Segurança e Controle de Acesso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Time Travel e Fail-safe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Conclusão e Q&amp;A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713409" y="88491"/>
            <a:ext cx="92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Tópicos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2725" y="651600"/>
            <a:ext cx="31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Tópicos abordados</a:t>
            </a:r>
            <a:endParaRPr b="1" i="0" sz="2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Introdução</a:t>
            </a:r>
            <a:endParaRPr sz="7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/>
        </p:nvSpPr>
        <p:spPr>
          <a:xfrm>
            <a:off x="527249" y="122400"/>
            <a:ext cx="55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Pré requisitos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1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56" name="Google Shape;156;p21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57" name="Google Shape;157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58" name="Google Shape;158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9" name="Google Shape;159;p21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1"/>
          <p:cNvSpPr txBox="1"/>
          <p:nvPr/>
        </p:nvSpPr>
        <p:spPr>
          <a:xfrm>
            <a:off x="305125" y="686775"/>
            <a:ext cx="820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Conta Trial Snowflake Ativada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Noção básica em SQL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Possuir acesso ao material do treinamento;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701" y="216388"/>
            <a:ext cx="2141375" cy="2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0" y="2039775"/>
            <a:ext cx="5984903" cy="250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527249" y="122400"/>
            <a:ext cx="55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Qual o objetivo deste treinamento?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2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70" name="Google Shape;170;p22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71" name="Google Shape;171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72" name="Google Shape;172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" name="Google Shape;173;p22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22"/>
          <p:cNvSpPr txBox="1"/>
          <p:nvPr/>
        </p:nvSpPr>
        <p:spPr>
          <a:xfrm>
            <a:off x="305125" y="686775"/>
            <a:ext cx="6271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Este treinamento tem como objetivo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proporcionar uma compreensão básica e prática do Snowflake como plataforma de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Data Warehousing</a:t>
            </a:r>
            <a:endParaRPr b="1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Durante o treinamento, os participantes serão introduzidos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à arquitetura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Snowflake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 o que diferencia a solução de outros </a:t>
            </a:r>
            <a:r>
              <a:rPr lang="en" sz="2200" u="sng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Data Warehouses tradicionais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abordando conceitos de segurança e controle de acesso, com práticas para carregar, consultar e gerenciar dados no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Snowflake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751" y="122388"/>
            <a:ext cx="2141375" cy="2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527250" y="122400"/>
            <a:ext cx="620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 que faz um engenheiro de dados Snowflake?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t/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3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83" name="Google Shape;183;p23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84" name="Google Shape;184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85" name="Google Shape;185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" name="Google Shape;186;p23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3"/>
          <p:cNvSpPr txBox="1"/>
          <p:nvPr/>
        </p:nvSpPr>
        <p:spPr>
          <a:xfrm>
            <a:off x="5465875" y="485400"/>
            <a:ext cx="3545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Desenhos de arquitetura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Pipelines de dados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Integração de dados;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Sistemas Distribuídos.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00" y="767125"/>
            <a:ext cx="4336734" cy="377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746125" y="136725"/>
            <a:ext cx="6271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 que faz um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engenheiro de dados Snowflake</a:t>
            </a: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4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96" name="Google Shape;196;p24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97" name="Google Shape;197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98" name="Google Shape;198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9" name="Google Shape;199;p24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52125"/>
            <a:ext cx="8839200" cy="362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